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24387175" cy="13716000"/>
  <p:notesSz cx="13716000" cy="24387175"/>
  <p:embeddedFontLs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Gilroy Bold" panose="020B0604020202020204" charset="0"/>
      <p:bold r:id="rId11"/>
      <p:italic r:id="rId12"/>
      <p:boldItalic r:id="rId13"/>
    </p:embeddedFont>
    <p:embeddedFont>
      <p:font typeface="Gilroy Regular" panose="020B0604020202020204" charset="0"/>
      <p:regular r:id="rId14"/>
      <p:bold r:id="rId15"/>
      <p:italic r:id="rId16"/>
      <p:boldItalic r:id="rId17"/>
    </p:embeddedFont>
    <p:embeddedFont>
      <p:font typeface="Gilroy-SemiboldItalic" panose="020B0604020202020204" charset="-52"/>
      <p:bold r:id="rId18"/>
      <p:italic r:id="rId19"/>
      <p:boldItalic r:id="rId20"/>
    </p:embeddedFont>
  </p:embeddedFontLst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407"/>
    <p:restoredTop sz="94610"/>
  </p:normalViewPr>
  <p:slideViewPr>
    <p:cSldViewPr snapToGrid="0" snapToObjects="1">
      <p:cViewPr varScale="1">
        <p:scale>
          <a:sx n="29" d="100"/>
          <a:sy n="29" d="100"/>
        </p:scale>
        <p:origin x="102" y="8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10.fntdata"/><Relationship Id="rId20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9.fntdata"/><Relationship Id="rId23" Type="http://schemas.openxmlformats.org/officeDocument/2006/relationships/theme" Target="theme/theme1.xml"/><Relationship Id="rId10" Type="http://schemas.openxmlformats.org/officeDocument/2006/relationships/font" Target="fonts/font4.fntdata"/><Relationship Id="rId19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90865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sv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 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4387175" cy="5723467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204225" y="914400"/>
            <a:ext cx="16883358" cy="14634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1170" dirty="0">
                <a:solidFill>
                  <a:srgbClr val="FFFFFF">
                    <a:alpha val="100000"/>
                  </a:srgbClr>
                </a:solidFill>
                <a:latin typeface="Gilroy Bold" pitchFamily="34" charset="0"/>
                <a:ea typeface="Gilroy Bold" pitchFamily="34" charset="-122"/>
                <a:cs typeface="Gilroy Bold" pitchFamily="34" charset="-120"/>
              </a:rPr>
              <a:t>Всероссийский Конкурс</a:t>
            </a:r>
            <a:endParaRPr lang="en-US" sz="11170" dirty="0"/>
          </a:p>
        </p:txBody>
      </p:sp>
      <p:sp>
        <p:nvSpPr>
          <p:cNvPr id="4" name="Text 1"/>
          <p:cNvSpPr/>
          <p:nvPr/>
        </p:nvSpPr>
        <p:spPr>
          <a:xfrm>
            <a:off x="4242330" y="2413000"/>
            <a:ext cx="16689270" cy="93918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7185" dirty="0">
                <a:solidFill>
                  <a:srgbClr val="FFFFFF">
                    <a:alpha val="100000"/>
                  </a:srgbClr>
                </a:solidFill>
                <a:latin typeface="Gilroy Regular" pitchFamily="34" charset="0"/>
                <a:ea typeface="Gilroy Regular" pitchFamily="34" charset="-122"/>
                <a:cs typeface="Gilroy Regular" pitchFamily="34" charset="-120"/>
              </a:rPr>
              <a:t>профессионального мастерства 2025 </a:t>
            </a:r>
            <a:endParaRPr lang="en-US" sz="7185" dirty="0"/>
          </a:p>
        </p:txBody>
      </p:sp>
      <p:sp>
        <p:nvSpPr>
          <p:cNvPr id="5" name="Text 2"/>
          <p:cNvSpPr/>
          <p:nvPr/>
        </p:nvSpPr>
        <p:spPr>
          <a:xfrm>
            <a:off x="4267733" y="3454400"/>
            <a:ext cx="16554402" cy="12869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000"/>
              </a:lnSpc>
              <a:buNone/>
            </a:pPr>
            <a:r>
              <a:rPr lang="en-US" sz="4000" kern="0" spc="120" dirty="0">
                <a:solidFill>
                  <a:srgbClr val="FFFFFF">
                    <a:alpha val="100000"/>
                  </a:srgbClr>
                </a:solidFill>
                <a:latin typeface="Gilroy Regular" pitchFamily="34" charset="0"/>
                <a:ea typeface="Gilroy Regular" pitchFamily="34" charset="-122"/>
                <a:cs typeface="Gilroy Regular" pitchFamily="34" charset="-120"/>
              </a:rPr>
              <a:t>в рамках государственной программы развития добровольного безвозмездного донорства крови и ее компонентов</a:t>
            </a:r>
            <a:endParaRPr lang="en-US" sz="4000" dirty="0"/>
          </a:p>
        </p:txBody>
      </p:sp>
      <p:pic>
        <p:nvPicPr>
          <p:cNvPr id="6" name="Image 1" descr=" 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032" y="254000"/>
            <a:ext cx="871120" cy="995443"/>
          </a:xfrm>
          <a:prstGeom prst="rect">
            <a:avLst/>
          </a:prstGeom>
        </p:spPr>
      </p:pic>
      <p:pic>
        <p:nvPicPr>
          <p:cNvPr id="7" name="Image 2" descr=" 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5245" y="292286"/>
            <a:ext cx="1723095" cy="957154"/>
          </a:xfrm>
          <a:prstGeom prst="rect">
            <a:avLst/>
          </a:prstGeom>
        </p:spPr>
      </p:pic>
      <p:pic>
        <p:nvPicPr>
          <p:cNvPr id="8" name="Image 3" descr=" 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441053" y="254000"/>
            <a:ext cx="19145" cy="995443"/>
          </a:xfrm>
          <a:prstGeom prst="rect">
            <a:avLst/>
          </a:prstGeom>
        </p:spPr>
      </p:pic>
      <p:pic>
        <p:nvPicPr>
          <p:cNvPr id="9" name="Image 4" descr=" 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994724" y="0"/>
            <a:ext cx="7392324" cy="9811779"/>
          </a:xfrm>
          <a:prstGeom prst="rect">
            <a:avLst/>
          </a:prstGeom>
        </p:spPr>
      </p:pic>
      <p:sp>
        <p:nvSpPr>
          <p:cNvPr id="10" name="Text 3"/>
          <p:cNvSpPr/>
          <p:nvPr/>
        </p:nvSpPr>
        <p:spPr>
          <a:xfrm>
            <a:off x="2527616" y="5977968"/>
            <a:ext cx="21085419" cy="9186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7000" dirty="0">
                <a:solidFill>
                  <a:srgbClr val="000000">
                    <a:alpha val="100000"/>
                  </a:srgbClr>
                </a:solidFill>
                <a:latin typeface="Gilroy-SemiboldItalic" pitchFamily="34" charset="0"/>
                <a:ea typeface="Gilroy-SemiboldItalic" pitchFamily="34" charset="-122"/>
                <a:cs typeface="Gilroy-SemiboldItalic" pitchFamily="34" charset="-120"/>
              </a:rPr>
              <a:t>Регион и название учреждения службы крови</a:t>
            </a:r>
            <a:endParaRPr lang="en-US" sz="7000" dirty="0"/>
          </a:p>
        </p:txBody>
      </p:sp>
      <p:sp>
        <p:nvSpPr>
          <p:cNvPr id="11" name="Text 4"/>
          <p:cNvSpPr/>
          <p:nvPr/>
        </p:nvSpPr>
        <p:spPr>
          <a:xfrm>
            <a:off x="5425640" y="7399818"/>
            <a:ext cx="15570503" cy="9186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ru-RU" sz="7000" dirty="0">
                <a:solidFill>
                  <a:srgbClr val="E52B13">
                    <a:alpha val="100000"/>
                  </a:srgbClr>
                </a:solidFill>
                <a:latin typeface="Gilroy-SemiboldItalic" pitchFamily="34" charset="0"/>
                <a:ea typeface="Gilroy-SemiboldItalic" pitchFamily="34" charset="-122"/>
                <a:cs typeface="Gilroy-SemiboldItalic" pitchFamily="34" charset="-120"/>
              </a:rPr>
              <a:t>Фамилия Имя Отчество номинанта</a:t>
            </a:r>
          </a:p>
          <a:p>
            <a:pPr marL="0" indent="0" algn="ctr">
              <a:buNone/>
            </a:pPr>
            <a:r>
              <a:rPr lang="ru-RU" sz="7000" dirty="0">
                <a:solidFill>
                  <a:srgbClr val="E52B13">
                    <a:alpha val="100000"/>
                  </a:srgbClr>
                </a:solidFill>
                <a:latin typeface="Gilroy-SemiboldItalic" pitchFamily="34" charset="0"/>
              </a:rPr>
              <a:t>должность номинанта</a:t>
            </a:r>
            <a:endParaRPr lang="en-US" sz="7000" dirty="0"/>
          </a:p>
        </p:txBody>
      </p:sp>
      <p:sp>
        <p:nvSpPr>
          <p:cNvPr id="12" name="Text 5"/>
          <p:cNvSpPr/>
          <p:nvPr/>
        </p:nvSpPr>
        <p:spPr>
          <a:xfrm>
            <a:off x="254033" y="9750071"/>
            <a:ext cx="24133016" cy="9186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/>
            <a:r>
              <a:rPr lang="en-US" sz="7000" dirty="0" err="1">
                <a:solidFill>
                  <a:srgbClr val="000000">
                    <a:alpha val="100000"/>
                  </a:srgbClr>
                </a:solidFill>
                <a:latin typeface="Gilroy Regular" pitchFamily="34" charset="0"/>
                <a:ea typeface="Gilroy Regular" pitchFamily="34" charset="-122"/>
                <a:cs typeface="Gilroy Regular" pitchFamily="34" charset="-120"/>
              </a:rPr>
              <a:t>Номинация</a:t>
            </a:r>
            <a:r>
              <a:rPr lang="ru-RU" sz="7000" dirty="0">
                <a:solidFill>
                  <a:srgbClr val="000000">
                    <a:alpha val="100000"/>
                  </a:srgbClr>
                </a:solidFill>
                <a:latin typeface="Gilroy Regular" pitchFamily="34" charset="0"/>
                <a:ea typeface="Gilroy Regular" pitchFamily="34" charset="-122"/>
                <a:cs typeface="Gilroy Regular" pitchFamily="34" charset="-120"/>
              </a:rPr>
              <a:t> </a:t>
            </a:r>
            <a:r>
              <a:rPr lang="ru-RU" sz="6500" dirty="0">
                <a:solidFill>
                  <a:srgbClr val="000000">
                    <a:alpha val="100000"/>
                  </a:srgbClr>
                </a:solidFill>
                <a:latin typeface="Gilroy-SemiboldItalic" pitchFamily="34" charset="0"/>
                <a:ea typeface="Gilroy Regular" pitchFamily="34" charset="-122"/>
                <a:cs typeface="Gilroy Regular" pitchFamily="34" charset="-120"/>
              </a:rPr>
              <a:t>ПУЛЬС ПРОФЕССИИ</a:t>
            </a:r>
            <a:endParaRPr lang="en-US" sz="6500" dirty="0"/>
          </a:p>
        </p:txBody>
      </p:sp>
      <p:pic>
        <p:nvPicPr>
          <p:cNvPr id="16" name="Image 7" descr=" 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7571" y="1605226"/>
            <a:ext cx="1628834" cy="3405318"/>
          </a:xfrm>
          <a:prstGeom prst="rect">
            <a:avLst/>
          </a:prstGeom>
        </p:spPr>
      </p:pic>
      <p:pic>
        <p:nvPicPr>
          <p:cNvPr id="22" name="Image 6" descr=" ">
            <a:extLst>
              <a:ext uri="{FF2B5EF4-FFF2-40B4-BE49-F238E27FC236}">
                <a16:creationId xmlns:a16="http://schemas.microsoft.com/office/drawing/2014/main" id="{113158BF-8175-9CC8-FA65-3941D02CEDA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527616" y="12722537"/>
            <a:ext cx="20154900" cy="12702"/>
          </a:xfrm>
          <a:prstGeom prst="rect">
            <a:avLst/>
          </a:prstGeom>
        </p:spPr>
      </p:pic>
      <p:sp>
        <p:nvSpPr>
          <p:cNvPr id="15" name="Text 5">
            <a:extLst>
              <a:ext uri="{FF2B5EF4-FFF2-40B4-BE49-F238E27FC236}">
                <a16:creationId xmlns:a16="http://schemas.microsoft.com/office/drawing/2014/main" id="{ED331691-7FB3-4A32-99F7-EB417CBE47E0}"/>
              </a:ext>
            </a:extLst>
          </p:cNvPr>
          <p:cNvSpPr/>
          <p:nvPr/>
        </p:nvSpPr>
        <p:spPr>
          <a:xfrm>
            <a:off x="254159" y="11450734"/>
            <a:ext cx="24133016" cy="9186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/>
            <a:r>
              <a:rPr lang="ru-RU" sz="5400">
                <a:solidFill>
                  <a:srgbClr val="000000">
                    <a:alpha val="100000"/>
                  </a:srgbClr>
                </a:solidFill>
                <a:latin typeface="Gilroy Regular" pitchFamily="34" charset="0"/>
                <a:ea typeface="Gilroy Regular" pitchFamily="34" charset="-122"/>
                <a:cs typeface="Gilroy Regular" pitchFamily="34" charset="-120"/>
              </a:rPr>
              <a:t>Категория: </a:t>
            </a:r>
            <a:r>
              <a:rPr lang="en-US" sz="5400" dirty="0">
                <a:solidFill>
                  <a:srgbClr val="000000">
                    <a:alpha val="100000"/>
                  </a:srgbClr>
                </a:solidFill>
                <a:latin typeface="Gilroy Regular" pitchFamily="34" charset="0"/>
                <a:ea typeface="Gilroy Regular" pitchFamily="34" charset="-122"/>
                <a:cs typeface="Gilroy Regular" pitchFamily="34" charset="-120"/>
              </a:rPr>
              <a:t>PR-</a:t>
            </a:r>
            <a:r>
              <a:rPr lang="ru-RU" sz="5400" dirty="0">
                <a:solidFill>
                  <a:srgbClr val="000000">
                    <a:alpha val="100000"/>
                  </a:srgbClr>
                </a:solidFill>
                <a:latin typeface="Gilroy Regular" pitchFamily="34" charset="0"/>
                <a:ea typeface="Gilroy Regular" pitchFamily="34" charset="-122"/>
                <a:cs typeface="Gilroy Regular" pitchFamily="34" charset="-120"/>
              </a:rPr>
              <a:t>специалист</a:t>
            </a:r>
            <a:endParaRPr lang="en-US" sz="4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 ">
            <a:extLst>
              <a:ext uri="{FF2B5EF4-FFF2-40B4-BE49-F238E27FC236}">
                <a16:creationId xmlns:a16="http://schemas.microsoft.com/office/drawing/2014/main" id="{9FCC9D0F-D063-82F4-D524-AE6E91D969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0338" y="-70339"/>
            <a:ext cx="24460200" cy="3004473"/>
          </a:xfrm>
          <a:prstGeom prst="rect">
            <a:avLst/>
          </a:prstGeom>
        </p:spPr>
      </p:pic>
      <p:sp>
        <p:nvSpPr>
          <p:cNvPr id="3" name="Text 0">
            <a:extLst>
              <a:ext uri="{FF2B5EF4-FFF2-40B4-BE49-F238E27FC236}">
                <a16:creationId xmlns:a16="http://schemas.microsoft.com/office/drawing/2014/main" id="{0ECF71FB-617D-A29A-3EF1-86E3F2A3CE22}"/>
              </a:ext>
            </a:extLst>
          </p:cNvPr>
          <p:cNvSpPr/>
          <p:nvPr/>
        </p:nvSpPr>
        <p:spPr>
          <a:xfrm>
            <a:off x="6045200" y="395740"/>
            <a:ext cx="12700224" cy="110528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8405" dirty="0">
                <a:solidFill>
                  <a:srgbClr val="FFFFFF">
                    <a:alpha val="100000"/>
                  </a:srgbClr>
                </a:solidFill>
                <a:latin typeface="Gilroy Bold" pitchFamily="34" charset="0"/>
                <a:ea typeface="Gilroy Bold" pitchFamily="34" charset="-122"/>
                <a:cs typeface="Gilroy Bold" pitchFamily="34" charset="-120"/>
              </a:rPr>
              <a:t>Всероссийский Конкурс</a:t>
            </a:r>
            <a:endParaRPr lang="en-US" sz="8405" dirty="0"/>
          </a:p>
        </p:txBody>
      </p:sp>
      <p:sp>
        <p:nvSpPr>
          <p:cNvPr id="4" name="Text 1">
            <a:extLst>
              <a:ext uri="{FF2B5EF4-FFF2-40B4-BE49-F238E27FC236}">
                <a16:creationId xmlns:a16="http://schemas.microsoft.com/office/drawing/2014/main" id="{F7025917-66C8-CC56-155A-031A885E3424}"/>
              </a:ext>
            </a:extLst>
          </p:cNvPr>
          <p:cNvSpPr/>
          <p:nvPr/>
        </p:nvSpPr>
        <p:spPr>
          <a:xfrm>
            <a:off x="6073871" y="1523623"/>
            <a:ext cx="12560603" cy="7116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5407" dirty="0">
                <a:solidFill>
                  <a:srgbClr val="FFFFFF">
                    <a:alpha val="100000"/>
                  </a:srgbClr>
                </a:solidFill>
                <a:latin typeface="Gilroy Regular" pitchFamily="34" charset="0"/>
                <a:ea typeface="Gilroy Regular" pitchFamily="34" charset="-122"/>
                <a:cs typeface="Gilroy Regular" pitchFamily="34" charset="-120"/>
              </a:rPr>
              <a:t>профессионального мастерства 2025 </a:t>
            </a:r>
            <a:endParaRPr lang="en-US" sz="5407" dirty="0"/>
          </a:p>
        </p:txBody>
      </p:sp>
      <p:pic>
        <p:nvPicPr>
          <p:cNvPr id="5" name="Image 1" descr=" ">
            <a:extLst>
              <a:ext uri="{FF2B5EF4-FFF2-40B4-BE49-F238E27FC236}">
                <a16:creationId xmlns:a16="http://schemas.microsoft.com/office/drawing/2014/main" id="{C8C1CF84-9FDD-9B57-A81B-575C37DA76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000" y="649325"/>
            <a:ext cx="1118419" cy="1278384"/>
          </a:xfrm>
          <a:prstGeom prst="rect">
            <a:avLst/>
          </a:prstGeom>
        </p:spPr>
      </p:pic>
      <p:pic>
        <p:nvPicPr>
          <p:cNvPr id="6" name="Image 2" descr=" ">
            <a:extLst>
              <a:ext uri="{FF2B5EF4-FFF2-40B4-BE49-F238E27FC236}">
                <a16:creationId xmlns:a16="http://schemas.microsoft.com/office/drawing/2014/main" id="{B6C6A288-D661-049A-8E80-50EB34802A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6742" y="698492"/>
            <a:ext cx="2212258" cy="1229214"/>
          </a:xfrm>
          <a:prstGeom prst="rect">
            <a:avLst/>
          </a:prstGeom>
        </p:spPr>
      </p:pic>
      <p:pic>
        <p:nvPicPr>
          <p:cNvPr id="7" name="Image 3" descr=" ">
            <a:extLst>
              <a:ext uri="{FF2B5EF4-FFF2-40B4-BE49-F238E27FC236}">
                <a16:creationId xmlns:a16="http://schemas.microsoft.com/office/drawing/2014/main" id="{F2050DD8-6549-AAB9-AACC-A025506E3D1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019301" y="649325"/>
            <a:ext cx="24581" cy="1278384"/>
          </a:xfrm>
          <a:prstGeom prst="rect">
            <a:avLst/>
          </a:prstGeom>
        </p:spPr>
      </p:pic>
      <p:pic>
        <p:nvPicPr>
          <p:cNvPr id="8" name="Image 4" descr=" ">
            <a:extLst>
              <a:ext uri="{FF2B5EF4-FFF2-40B4-BE49-F238E27FC236}">
                <a16:creationId xmlns:a16="http://schemas.microsoft.com/office/drawing/2014/main" id="{A8439E80-268F-D247-CFAF-F9C273F285A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696434" y="80682"/>
            <a:ext cx="1286050" cy="2689412"/>
          </a:xfrm>
          <a:prstGeom prst="rect">
            <a:avLst/>
          </a:prstGeom>
        </p:spPr>
      </p:pic>
      <p:sp>
        <p:nvSpPr>
          <p:cNvPr id="10" name="Text 2">
            <a:extLst>
              <a:ext uri="{FF2B5EF4-FFF2-40B4-BE49-F238E27FC236}">
                <a16:creationId xmlns:a16="http://schemas.microsoft.com/office/drawing/2014/main" id="{E14156E8-2E42-9851-8A9E-D4FCD0CB2A98}"/>
              </a:ext>
            </a:extLst>
          </p:cNvPr>
          <p:cNvSpPr/>
          <p:nvPr/>
        </p:nvSpPr>
        <p:spPr>
          <a:xfrm>
            <a:off x="2054860" y="3467613"/>
            <a:ext cx="20091400" cy="5250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ru-RU" sz="4000" dirty="0">
                <a:ln w="12700">
                  <a:solidFill>
                    <a:srgbClr val="000000"/>
                  </a:solidFill>
                </a:ln>
                <a:solidFill>
                  <a:srgbClr val="000000">
                    <a:alpha val="100000"/>
                  </a:srgbClr>
                </a:solidFill>
                <a:latin typeface="Gilroy Bold" pitchFamily="34" charset="0"/>
                <a:ea typeface="Gilroy Bold" pitchFamily="34" charset="-122"/>
                <a:cs typeface="Gilroy Bold" pitchFamily="34" charset="-120"/>
              </a:rPr>
              <a:t>Визитная карточка - видеоролик</a:t>
            </a:r>
            <a:r>
              <a:rPr lang="en-US" sz="4000" dirty="0">
                <a:ln w="12700">
                  <a:solidFill>
                    <a:srgbClr val="000000"/>
                  </a:solidFill>
                </a:ln>
                <a:solidFill>
                  <a:srgbClr val="000000">
                    <a:alpha val="100000"/>
                  </a:srgbClr>
                </a:solidFill>
                <a:latin typeface="Gilroy Bold" pitchFamily="34" charset="0"/>
                <a:ea typeface="Gilroy Bold" pitchFamily="34" charset="-122"/>
                <a:cs typeface="Gilroy Bold" pitchFamily="34" charset="-120"/>
              </a:rPr>
              <a:t>:</a:t>
            </a:r>
            <a:endParaRPr lang="en-US" sz="4000" dirty="0"/>
          </a:p>
        </p:txBody>
      </p:sp>
      <p:sp>
        <p:nvSpPr>
          <p:cNvPr id="13" name="Text 2">
            <a:extLst>
              <a:ext uri="{FF2B5EF4-FFF2-40B4-BE49-F238E27FC236}">
                <a16:creationId xmlns:a16="http://schemas.microsoft.com/office/drawing/2014/main" id="{E14156E8-2E42-9851-8A9E-D4FCD0CB2A98}"/>
              </a:ext>
            </a:extLst>
          </p:cNvPr>
          <p:cNvSpPr/>
          <p:nvPr/>
        </p:nvSpPr>
        <p:spPr>
          <a:xfrm>
            <a:off x="2019301" y="4900173"/>
            <a:ext cx="20091400" cy="52501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t"/>
          <a:lstStyle/>
          <a:p>
            <a:r>
              <a:rPr lang="ru-RU" sz="4000" i="1" dirty="0">
                <a:ln w="12700">
                  <a:solidFill>
                    <a:srgbClr val="000000"/>
                  </a:solidFill>
                </a:ln>
                <a:solidFill>
                  <a:srgbClr val="FF0000"/>
                </a:solidFill>
                <a:latin typeface="Gilroy Bold" pitchFamily="34" charset="0"/>
                <a:ea typeface="Gilroy Bold" pitchFamily="34" charset="-122"/>
                <a:cs typeface="Gilroy Bold" pitchFamily="34" charset="-120"/>
              </a:rPr>
              <a:t>Номинант предоставляет видеоролик о себе.</a:t>
            </a:r>
          </a:p>
          <a:p>
            <a:r>
              <a:rPr lang="ru-RU" sz="4000" i="1" dirty="0">
                <a:ln w="12700">
                  <a:solidFill>
                    <a:srgbClr val="000000"/>
                  </a:solidFill>
                </a:ln>
                <a:solidFill>
                  <a:srgbClr val="FF0000"/>
                </a:solidFill>
                <a:latin typeface="Gilroy Bold" pitchFamily="34" charset="0"/>
                <a:ea typeface="Gilroy Bold" pitchFamily="34" charset="-122"/>
                <a:cs typeface="Gilroy Bold" pitchFamily="34" charset="-120"/>
              </a:rPr>
              <a:t>Сюжет должен состоять из видео-ряда, а не из фотографий.</a:t>
            </a:r>
          </a:p>
          <a:p>
            <a:r>
              <a:rPr lang="ru-RU" sz="4000" i="1" dirty="0">
                <a:ln w="12700">
                  <a:solidFill>
                    <a:srgbClr val="000000"/>
                  </a:solidFill>
                </a:ln>
                <a:solidFill>
                  <a:srgbClr val="FF0000"/>
                </a:solidFill>
                <a:latin typeface="Gilroy Bold" pitchFamily="34" charset="0"/>
                <a:ea typeface="Gilroy Bold" pitchFamily="34" charset="-122"/>
                <a:cs typeface="Gilroy Bold" pitchFamily="34" charset="-120"/>
              </a:rPr>
              <a:t>Сюжет не должен содержать много текста.</a:t>
            </a:r>
          </a:p>
          <a:p>
            <a:r>
              <a:rPr lang="ru-RU" sz="4000" i="1" dirty="0">
                <a:ln w="12700">
                  <a:solidFill>
                    <a:srgbClr val="000000"/>
                  </a:solidFill>
                </a:ln>
                <a:solidFill>
                  <a:srgbClr val="FF0000"/>
                </a:solidFill>
                <a:latin typeface="Gilroy Bold" pitchFamily="34" charset="0"/>
                <a:ea typeface="Gilroy Bold" pitchFamily="34" charset="-122"/>
                <a:cs typeface="Gilroy Bold" pitchFamily="34" charset="-120"/>
              </a:rPr>
              <a:t>Длительность видеоролика не должна превышать1 мин. 30 сек.</a:t>
            </a:r>
            <a:endParaRPr lang="en-US" sz="40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36409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 ">
            <a:extLst>
              <a:ext uri="{FF2B5EF4-FFF2-40B4-BE49-F238E27FC236}">
                <a16:creationId xmlns:a16="http://schemas.microsoft.com/office/drawing/2014/main" id="{9FCC9D0F-D063-82F4-D524-AE6E91D969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0338" y="-70339"/>
            <a:ext cx="24460200" cy="3004473"/>
          </a:xfrm>
          <a:prstGeom prst="rect">
            <a:avLst/>
          </a:prstGeom>
        </p:spPr>
      </p:pic>
      <p:sp>
        <p:nvSpPr>
          <p:cNvPr id="3" name="Text 0">
            <a:extLst>
              <a:ext uri="{FF2B5EF4-FFF2-40B4-BE49-F238E27FC236}">
                <a16:creationId xmlns:a16="http://schemas.microsoft.com/office/drawing/2014/main" id="{0ECF71FB-617D-A29A-3EF1-86E3F2A3CE22}"/>
              </a:ext>
            </a:extLst>
          </p:cNvPr>
          <p:cNvSpPr/>
          <p:nvPr/>
        </p:nvSpPr>
        <p:spPr>
          <a:xfrm>
            <a:off x="6045200" y="395740"/>
            <a:ext cx="12700224" cy="110528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8405" dirty="0">
                <a:solidFill>
                  <a:srgbClr val="FFFFFF">
                    <a:alpha val="100000"/>
                  </a:srgbClr>
                </a:solidFill>
                <a:latin typeface="Gilroy Bold" pitchFamily="34" charset="0"/>
                <a:ea typeface="Gilroy Bold" pitchFamily="34" charset="-122"/>
                <a:cs typeface="Gilroy Bold" pitchFamily="34" charset="-120"/>
              </a:rPr>
              <a:t>Всероссийский Конкурс</a:t>
            </a:r>
            <a:endParaRPr lang="en-US" sz="8405" dirty="0"/>
          </a:p>
        </p:txBody>
      </p:sp>
      <p:sp>
        <p:nvSpPr>
          <p:cNvPr id="4" name="Text 1">
            <a:extLst>
              <a:ext uri="{FF2B5EF4-FFF2-40B4-BE49-F238E27FC236}">
                <a16:creationId xmlns:a16="http://schemas.microsoft.com/office/drawing/2014/main" id="{F7025917-66C8-CC56-155A-031A885E3424}"/>
              </a:ext>
            </a:extLst>
          </p:cNvPr>
          <p:cNvSpPr/>
          <p:nvPr/>
        </p:nvSpPr>
        <p:spPr>
          <a:xfrm>
            <a:off x="6073871" y="1523623"/>
            <a:ext cx="12560603" cy="7116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5407" dirty="0">
                <a:solidFill>
                  <a:srgbClr val="FFFFFF">
                    <a:alpha val="100000"/>
                  </a:srgbClr>
                </a:solidFill>
                <a:latin typeface="Gilroy Regular" pitchFamily="34" charset="0"/>
                <a:ea typeface="Gilroy Regular" pitchFamily="34" charset="-122"/>
                <a:cs typeface="Gilroy Regular" pitchFamily="34" charset="-120"/>
              </a:rPr>
              <a:t>профессионального мастерства 2025 </a:t>
            </a:r>
            <a:endParaRPr lang="en-US" sz="5407" dirty="0"/>
          </a:p>
        </p:txBody>
      </p:sp>
      <p:pic>
        <p:nvPicPr>
          <p:cNvPr id="5" name="Image 1" descr=" ">
            <a:extLst>
              <a:ext uri="{FF2B5EF4-FFF2-40B4-BE49-F238E27FC236}">
                <a16:creationId xmlns:a16="http://schemas.microsoft.com/office/drawing/2014/main" id="{C8C1CF84-9FDD-9B57-A81B-575C37DA76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000" y="649325"/>
            <a:ext cx="1118419" cy="1278384"/>
          </a:xfrm>
          <a:prstGeom prst="rect">
            <a:avLst/>
          </a:prstGeom>
        </p:spPr>
      </p:pic>
      <p:pic>
        <p:nvPicPr>
          <p:cNvPr id="6" name="Image 2" descr=" ">
            <a:extLst>
              <a:ext uri="{FF2B5EF4-FFF2-40B4-BE49-F238E27FC236}">
                <a16:creationId xmlns:a16="http://schemas.microsoft.com/office/drawing/2014/main" id="{B6C6A288-D661-049A-8E80-50EB34802A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6742" y="698492"/>
            <a:ext cx="2212258" cy="1229214"/>
          </a:xfrm>
          <a:prstGeom prst="rect">
            <a:avLst/>
          </a:prstGeom>
        </p:spPr>
      </p:pic>
      <p:pic>
        <p:nvPicPr>
          <p:cNvPr id="7" name="Image 3" descr=" ">
            <a:extLst>
              <a:ext uri="{FF2B5EF4-FFF2-40B4-BE49-F238E27FC236}">
                <a16:creationId xmlns:a16="http://schemas.microsoft.com/office/drawing/2014/main" id="{F2050DD8-6549-AAB9-AACC-A025506E3D1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019301" y="649325"/>
            <a:ext cx="24581" cy="1278384"/>
          </a:xfrm>
          <a:prstGeom prst="rect">
            <a:avLst/>
          </a:prstGeom>
        </p:spPr>
      </p:pic>
      <p:pic>
        <p:nvPicPr>
          <p:cNvPr id="8" name="Image 4" descr=" ">
            <a:extLst>
              <a:ext uri="{FF2B5EF4-FFF2-40B4-BE49-F238E27FC236}">
                <a16:creationId xmlns:a16="http://schemas.microsoft.com/office/drawing/2014/main" id="{A8439E80-268F-D247-CFAF-F9C273F285A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696434" y="80682"/>
            <a:ext cx="1286050" cy="2689412"/>
          </a:xfrm>
          <a:prstGeom prst="rect">
            <a:avLst/>
          </a:prstGeom>
        </p:spPr>
      </p:pic>
      <p:sp>
        <p:nvSpPr>
          <p:cNvPr id="10" name="Text 2">
            <a:extLst>
              <a:ext uri="{FF2B5EF4-FFF2-40B4-BE49-F238E27FC236}">
                <a16:creationId xmlns:a16="http://schemas.microsoft.com/office/drawing/2014/main" id="{E14156E8-2E42-9851-8A9E-D4FCD0CB2A98}"/>
              </a:ext>
            </a:extLst>
          </p:cNvPr>
          <p:cNvSpPr/>
          <p:nvPr/>
        </p:nvSpPr>
        <p:spPr>
          <a:xfrm>
            <a:off x="2054860" y="3467613"/>
            <a:ext cx="20091400" cy="5250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ru-RU" sz="4000" dirty="0">
                <a:ln w="12700">
                  <a:solidFill>
                    <a:srgbClr val="000000"/>
                  </a:solidFill>
                </a:ln>
                <a:solidFill>
                  <a:srgbClr val="000000">
                    <a:alpha val="100000"/>
                  </a:srgbClr>
                </a:solidFill>
                <a:latin typeface="Gilroy Bold" pitchFamily="34" charset="0"/>
                <a:ea typeface="Gilroy Bold" pitchFamily="34" charset="-122"/>
                <a:cs typeface="Gilroy Bold" pitchFamily="34" charset="-120"/>
              </a:rPr>
              <a:t>Анкета номинанта</a:t>
            </a:r>
            <a:r>
              <a:rPr lang="en-US" sz="4000" dirty="0">
                <a:ln w="12700">
                  <a:solidFill>
                    <a:srgbClr val="000000"/>
                  </a:solidFill>
                </a:ln>
                <a:solidFill>
                  <a:srgbClr val="000000">
                    <a:alpha val="100000"/>
                  </a:srgbClr>
                </a:solidFill>
                <a:latin typeface="Gilroy Bold" pitchFamily="34" charset="0"/>
                <a:ea typeface="Gilroy Bold" pitchFamily="34" charset="-122"/>
                <a:cs typeface="Gilroy Bold" pitchFamily="34" charset="-120"/>
              </a:rPr>
              <a:t>:</a:t>
            </a:r>
            <a:endParaRPr lang="en-US" sz="4000" dirty="0"/>
          </a:p>
        </p:txBody>
      </p:sp>
      <p:sp>
        <p:nvSpPr>
          <p:cNvPr id="11" name="Text 5"/>
          <p:cNvSpPr/>
          <p:nvPr/>
        </p:nvSpPr>
        <p:spPr>
          <a:xfrm>
            <a:off x="2043882" y="4934690"/>
            <a:ext cx="7284311" cy="1039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ru-RU" sz="4000" dirty="0">
                <a:solidFill>
                  <a:srgbClr val="000000">
                    <a:alpha val="100000"/>
                  </a:srgbClr>
                </a:solidFill>
                <a:latin typeface="Gilroy Regular" pitchFamily="34" charset="0"/>
                <a:ea typeface="Gilroy Regular" pitchFamily="34" charset="-122"/>
                <a:cs typeface="Gilroy Regular" pitchFamily="34" charset="-120"/>
              </a:rPr>
              <a:t>Фамилия Имя Отчество</a:t>
            </a:r>
            <a:endParaRPr lang="en-US" sz="4000" dirty="0"/>
          </a:p>
        </p:txBody>
      </p:sp>
      <p:sp>
        <p:nvSpPr>
          <p:cNvPr id="12" name="Text 5"/>
          <p:cNvSpPr/>
          <p:nvPr/>
        </p:nvSpPr>
        <p:spPr>
          <a:xfrm>
            <a:off x="2043882" y="6305011"/>
            <a:ext cx="11062518" cy="1039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ru-RU" sz="4000" dirty="0">
                <a:solidFill>
                  <a:srgbClr val="000000">
                    <a:alpha val="100000"/>
                  </a:srgbClr>
                </a:solidFill>
                <a:latin typeface="Gilroy Regular" pitchFamily="34" charset="0"/>
                <a:ea typeface="Gilroy Regular" pitchFamily="34" charset="-122"/>
                <a:cs typeface="Gilroy Regular" pitchFamily="34" charset="-120"/>
              </a:rPr>
              <a:t>Место работы и занимаемая должность</a:t>
            </a:r>
            <a:endParaRPr lang="en-US" sz="4000" dirty="0"/>
          </a:p>
        </p:txBody>
      </p:sp>
      <p:sp>
        <p:nvSpPr>
          <p:cNvPr id="15" name="Text 5"/>
          <p:cNvSpPr/>
          <p:nvPr/>
        </p:nvSpPr>
        <p:spPr>
          <a:xfrm>
            <a:off x="2019300" y="7766772"/>
            <a:ext cx="17792700" cy="1039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ru-RU" sz="4000" dirty="0">
                <a:solidFill>
                  <a:srgbClr val="000000">
                    <a:alpha val="100000"/>
                  </a:srgbClr>
                </a:solidFill>
                <a:latin typeface="Gilroy Regular" pitchFamily="34" charset="0"/>
                <a:ea typeface="Gilroy Regular" pitchFamily="34" charset="-122"/>
                <a:cs typeface="Gilroy Regular" pitchFamily="34" charset="-120"/>
              </a:rPr>
              <a:t>Опыт разработки и реализации коммуникационных проектов в сфере донорства крови и ее компонентов, донорства костного мозга</a:t>
            </a:r>
            <a:endParaRPr lang="en-US" sz="4000" dirty="0"/>
          </a:p>
        </p:txBody>
      </p:sp>
      <p:sp>
        <p:nvSpPr>
          <p:cNvPr id="17" name="Text 5"/>
          <p:cNvSpPr/>
          <p:nvPr/>
        </p:nvSpPr>
        <p:spPr>
          <a:xfrm>
            <a:off x="2054860" y="9656788"/>
            <a:ext cx="17792700" cy="1039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ru-RU" sz="4000" dirty="0">
                <a:solidFill>
                  <a:srgbClr val="000000">
                    <a:alpha val="100000"/>
                  </a:srgbClr>
                </a:solidFill>
                <a:latin typeface="Gilroy Regular" pitchFamily="34" charset="0"/>
                <a:cs typeface="Gilroy Regular" pitchFamily="34" charset="-120"/>
              </a:rPr>
              <a:t>Эффективность работы со СМИ</a:t>
            </a:r>
            <a:endParaRPr lang="en-US" sz="4000" dirty="0"/>
          </a:p>
        </p:txBody>
      </p:sp>
      <p:sp>
        <p:nvSpPr>
          <p:cNvPr id="18" name="Text 5"/>
          <p:cNvSpPr/>
          <p:nvPr/>
        </p:nvSpPr>
        <p:spPr>
          <a:xfrm>
            <a:off x="2054860" y="11137649"/>
            <a:ext cx="17792700" cy="1039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ru-RU" sz="4000" dirty="0">
                <a:solidFill>
                  <a:srgbClr val="000000">
                    <a:alpha val="100000"/>
                  </a:srgbClr>
                </a:solidFill>
                <a:latin typeface="Gilroy Regular" pitchFamily="34" charset="0"/>
                <a:cs typeface="Gilroy Regular" pitchFamily="34" charset="-120"/>
              </a:rPr>
              <a:t>Описание работы по развитию информационных ресурсов учреждения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7440112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 ">
            <a:extLst>
              <a:ext uri="{FF2B5EF4-FFF2-40B4-BE49-F238E27FC236}">
                <a16:creationId xmlns:a16="http://schemas.microsoft.com/office/drawing/2014/main" id="{9FCC9D0F-D063-82F4-D524-AE6E91D969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0338" y="-70339"/>
            <a:ext cx="24460200" cy="3004473"/>
          </a:xfrm>
          <a:prstGeom prst="rect">
            <a:avLst/>
          </a:prstGeom>
        </p:spPr>
      </p:pic>
      <p:sp>
        <p:nvSpPr>
          <p:cNvPr id="3" name="Text 0">
            <a:extLst>
              <a:ext uri="{FF2B5EF4-FFF2-40B4-BE49-F238E27FC236}">
                <a16:creationId xmlns:a16="http://schemas.microsoft.com/office/drawing/2014/main" id="{0ECF71FB-617D-A29A-3EF1-86E3F2A3CE22}"/>
              </a:ext>
            </a:extLst>
          </p:cNvPr>
          <p:cNvSpPr/>
          <p:nvPr/>
        </p:nvSpPr>
        <p:spPr>
          <a:xfrm>
            <a:off x="6045200" y="395740"/>
            <a:ext cx="12700224" cy="110528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8405" dirty="0">
                <a:solidFill>
                  <a:srgbClr val="FFFFFF">
                    <a:alpha val="100000"/>
                  </a:srgbClr>
                </a:solidFill>
                <a:latin typeface="Gilroy Bold" pitchFamily="34" charset="0"/>
                <a:ea typeface="Gilroy Bold" pitchFamily="34" charset="-122"/>
                <a:cs typeface="Gilroy Bold" pitchFamily="34" charset="-120"/>
              </a:rPr>
              <a:t>Всероссийский Конкурс</a:t>
            </a:r>
            <a:endParaRPr lang="en-US" sz="8405" dirty="0"/>
          </a:p>
        </p:txBody>
      </p:sp>
      <p:sp>
        <p:nvSpPr>
          <p:cNvPr id="4" name="Text 1">
            <a:extLst>
              <a:ext uri="{FF2B5EF4-FFF2-40B4-BE49-F238E27FC236}">
                <a16:creationId xmlns:a16="http://schemas.microsoft.com/office/drawing/2014/main" id="{F7025917-66C8-CC56-155A-031A885E3424}"/>
              </a:ext>
            </a:extLst>
          </p:cNvPr>
          <p:cNvSpPr/>
          <p:nvPr/>
        </p:nvSpPr>
        <p:spPr>
          <a:xfrm>
            <a:off x="6073871" y="1523623"/>
            <a:ext cx="12560603" cy="7116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5407" dirty="0">
                <a:solidFill>
                  <a:srgbClr val="FFFFFF">
                    <a:alpha val="100000"/>
                  </a:srgbClr>
                </a:solidFill>
                <a:latin typeface="Gilroy Regular" pitchFamily="34" charset="0"/>
                <a:ea typeface="Gilroy Regular" pitchFamily="34" charset="-122"/>
                <a:cs typeface="Gilroy Regular" pitchFamily="34" charset="-120"/>
              </a:rPr>
              <a:t>профессионального мастерства 2025 </a:t>
            </a:r>
            <a:endParaRPr lang="en-US" sz="5407" dirty="0"/>
          </a:p>
        </p:txBody>
      </p:sp>
      <p:pic>
        <p:nvPicPr>
          <p:cNvPr id="5" name="Image 1" descr=" ">
            <a:extLst>
              <a:ext uri="{FF2B5EF4-FFF2-40B4-BE49-F238E27FC236}">
                <a16:creationId xmlns:a16="http://schemas.microsoft.com/office/drawing/2014/main" id="{C8C1CF84-9FDD-9B57-A81B-575C37DA76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000" y="649325"/>
            <a:ext cx="1118419" cy="1278384"/>
          </a:xfrm>
          <a:prstGeom prst="rect">
            <a:avLst/>
          </a:prstGeom>
        </p:spPr>
      </p:pic>
      <p:pic>
        <p:nvPicPr>
          <p:cNvPr id="6" name="Image 2" descr=" ">
            <a:extLst>
              <a:ext uri="{FF2B5EF4-FFF2-40B4-BE49-F238E27FC236}">
                <a16:creationId xmlns:a16="http://schemas.microsoft.com/office/drawing/2014/main" id="{B6C6A288-D661-049A-8E80-50EB34802A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6742" y="698492"/>
            <a:ext cx="2212258" cy="1229214"/>
          </a:xfrm>
          <a:prstGeom prst="rect">
            <a:avLst/>
          </a:prstGeom>
        </p:spPr>
      </p:pic>
      <p:pic>
        <p:nvPicPr>
          <p:cNvPr id="7" name="Image 3" descr=" ">
            <a:extLst>
              <a:ext uri="{FF2B5EF4-FFF2-40B4-BE49-F238E27FC236}">
                <a16:creationId xmlns:a16="http://schemas.microsoft.com/office/drawing/2014/main" id="{F2050DD8-6549-AAB9-AACC-A025506E3D1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019301" y="649325"/>
            <a:ext cx="24581" cy="1278384"/>
          </a:xfrm>
          <a:prstGeom prst="rect">
            <a:avLst/>
          </a:prstGeom>
        </p:spPr>
      </p:pic>
      <p:pic>
        <p:nvPicPr>
          <p:cNvPr id="8" name="Image 4" descr=" ">
            <a:extLst>
              <a:ext uri="{FF2B5EF4-FFF2-40B4-BE49-F238E27FC236}">
                <a16:creationId xmlns:a16="http://schemas.microsoft.com/office/drawing/2014/main" id="{A8439E80-268F-D247-CFAF-F9C273F285A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696434" y="80682"/>
            <a:ext cx="1286050" cy="2689412"/>
          </a:xfrm>
          <a:prstGeom prst="rect">
            <a:avLst/>
          </a:prstGeom>
        </p:spPr>
      </p:pic>
      <p:sp>
        <p:nvSpPr>
          <p:cNvPr id="10" name="Text 2">
            <a:extLst>
              <a:ext uri="{FF2B5EF4-FFF2-40B4-BE49-F238E27FC236}">
                <a16:creationId xmlns:a16="http://schemas.microsoft.com/office/drawing/2014/main" id="{E14156E8-2E42-9851-8A9E-D4FCD0CB2A98}"/>
              </a:ext>
            </a:extLst>
          </p:cNvPr>
          <p:cNvSpPr/>
          <p:nvPr/>
        </p:nvSpPr>
        <p:spPr>
          <a:xfrm>
            <a:off x="2054860" y="3467613"/>
            <a:ext cx="20091400" cy="5250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ru-RU" sz="4000" dirty="0">
                <a:ln w="12700">
                  <a:solidFill>
                    <a:srgbClr val="000000"/>
                  </a:solidFill>
                </a:ln>
                <a:solidFill>
                  <a:srgbClr val="000000">
                    <a:alpha val="100000"/>
                  </a:srgbClr>
                </a:solidFill>
                <a:latin typeface="Gilroy Bold" pitchFamily="34" charset="0"/>
                <a:ea typeface="Gilroy Bold" pitchFamily="34" charset="-122"/>
                <a:cs typeface="Gilroy Bold" pitchFamily="34" charset="-120"/>
              </a:rPr>
              <a:t>Анкета номинанта</a:t>
            </a:r>
            <a:r>
              <a:rPr lang="en-US" sz="4000" dirty="0">
                <a:ln w="12700">
                  <a:solidFill>
                    <a:srgbClr val="000000"/>
                  </a:solidFill>
                </a:ln>
                <a:solidFill>
                  <a:srgbClr val="000000">
                    <a:alpha val="100000"/>
                  </a:srgbClr>
                </a:solidFill>
                <a:latin typeface="Gilroy Bold" pitchFamily="34" charset="0"/>
                <a:ea typeface="Gilroy Bold" pitchFamily="34" charset="-122"/>
                <a:cs typeface="Gilroy Bold" pitchFamily="34" charset="-120"/>
              </a:rPr>
              <a:t>:</a:t>
            </a:r>
            <a:endParaRPr lang="en-US" sz="4000" dirty="0"/>
          </a:p>
        </p:txBody>
      </p:sp>
      <p:sp>
        <p:nvSpPr>
          <p:cNvPr id="11" name="Text 5"/>
          <p:cNvSpPr/>
          <p:nvPr/>
        </p:nvSpPr>
        <p:spPr>
          <a:xfrm>
            <a:off x="2043882" y="4934690"/>
            <a:ext cx="19688358" cy="1039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ru-RU" sz="4000" dirty="0">
                <a:solidFill>
                  <a:srgbClr val="000000">
                    <a:alpha val="100000"/>
                  </a:srgbClr>
                </a:solidFill>
                <a:latin typeface="Gilroy Regular" pitchFamily="34" charset="0"/>
                <a:cs typeface="Gilroy Regular" pitchFamily="34" charset="-120"/>
              </a:rPr>
              <a:t>Участие в профессиональных мероприятиях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8118346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137</Words>
  <Application>Microsoft Office PowerPoint</Application>
  <PresentationFormat>Произвольный</PresentationFormat>
  <Paragraphs>28</Paragraphs>
  <Slides>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11" baseType="lpstr">
      <vt:lpstr>Gilroy Regular</vt:lpstr>
      <vt:lpstr>Gilroy-SemiboldItalic</vt:lpstr>
      <vt:lpstr>Calibri</vt:lpstr>
      <vt:lpstr>Arial</vt:lpstr>
      <vt:lpstr>Gilroy Bold</vt:lpstr>
      <vt:lpstr>Aptos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Внук Александра Игоревна</cp:lastModifiedBy>
  <cp:revision>20</cp:revision>
  <dcterms:created xsi:type="dcterms:W3CDTF">2025-09-02T07:46:12Z</dcterms:created>
  <dcterms:modified xsi:type="dcterms:W3CDTF">2025-09-15T06:34:36Z</dcterms:modified>
</cp:coreProperties>
</file>